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85" r:id="rId2"/>
    <p:sldId id="386" r:id="rId3"/>
    <p:sldId id="387" r:id="rId4"/>
    <p:sldId id="392" r:id="rId5"/>
    <p:sldId id="390" r:id="rId6"/>
    <p:sldId id="391" r:id="rId7"/>
    <p:sldId id="389" r:id="rId8"/>
    <p:sldId id="393" r:id="rId9"/>
    <p:sldId id="402" r:id="rId10"/>
    <p:sldId id="395" r:id="rId11"/>
    <p:sldId id="397" r:id="rId12"/>
    <p:sldId id="398" r:id="rId13"/>
    <p:sldId id="399" r:id="rId14"/>
    <p:sldId id="400" r:id="rId15"/>
    <p:sldId id="401" r:id="rId16"/>
    <p:sldId id="384" r:id="rId17"/>
  </p:sldIdLst>
  <p:sldSz cx="12192000" cy="6858000"/>
  <p:notesSz cx="6724650" cy="97742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Gunnes" initials="N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77"/>
    <a:srgbClr val="004A93"/>
    <a:srgbClr val="AFCA0B"/>
    <a:srgbClr val="004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2" autoAdjust="0"/>
    <p:restoredTop sz="99695" autoAdjust="0"/>
  </p:normalViewPr>
  <p:slideViewPr>
    <p:cSldViewPr snapToGrid="0">
      <p:cViewPr varScale="1">
        <p:scale>
          <a:sx n="150" d="100"/>
          <a:sy n="150" d="100"/>
        </p:scale>
        <p:origin x="-84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76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="" xmlns:a16="http://schemas.microsoft.com/office/drawing/2014/main" id="{4E7D081D-00C4-4F27-9FB7-56F92581F7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="" xmlns:a16="http://schemas.microsoft.com/office/drawing/2014/main" id="{9BACA8F7-0286-4A69-9296-22043389E7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EF7D19B-ABB8-405D-A632-EBD6DB666D36}" type="datetimeFigureOut">
              <a:rPr lang="nb-NO" smtClean="0"/>
              <a:t>27.08.2020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="" xmlns:a16="http://schemas.microsoft.com/office/drawing/2014/main" id="{C6CA398D-6E38-4B3E-8448-CD13E404EC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="" xmlns:a16="http://schemas.microsoft.com/office/drawing/2014/main" id="{DF9B3648-8466-4A18-B775-5927BEB2B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B92817C7-0CD1-4AB6-A161-706ECA8E8A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9214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73FAAF9F-1699-E943-ACCE-9682E6851D55}" type="datetimeFigureOut">
              <a:rPr lang="nb-NO" smtClean="0"/>
              <a:t>27.08.2020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479F8C22-4B7E-C849-A7FA-08599E78BF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168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3FF05FE-4686-4401-8435-3184D20E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8/27/2020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5DE55D9E-DCCB-4C6A-B993-B4E34064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1 - Fall 2020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8D73E658-A926-4C2C-98EE-AB70A1D0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="" xmlns:a16="http://schemas.microsoft.com/office/drawing/2014/main" id="{CFA45D2A-9AD5-4FA0-8B4D-3F277D66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4348607" cy="119438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2">
            <a:extLst>
              <a:ext uri="{FF2B5EF4-FFF2-40B4-BE49-F238E27FC236}">
                <a16:creationId xmlns="" xmlns:a16="http://schemas.microsoft.com/office/drawing/2014/main" id="{986C8ECE-38F8-4390-AC09-623FD14A3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6" y="2978331"/>
            <a:ext cx="4348606" cy="137742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CD529F53-5CF9-4D77-8899-65700A0566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1"/>
            <a:ext cx="6095999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185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1 - Fall 2020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303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1 - Fall 2020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0AA9C0BB-5039-4A1C-947B-6743E2CBA5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E30C9680-88E9-452A-BB51-C51AB99C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B3484A42-984E-4758-86EA-2B21CC09A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0385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1 - Fall 2020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659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1 - Fall 2020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3B4D85B6-5136-43C2-BCCA-FFE6137618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8CFEB4D9-AD72-4B60-95EB-31621B6E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D57DF29E-3BF1-4C83-88E7-8D3E0A617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1233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1 - Fall 2020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3167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1 - Fall 2020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03113684-BC8C-4B54-B1C4-2C234332B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2BE7DA01-5E20-41BD-826E-7F328002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A34D5D0D-229E-4AF7-928B-37C41B666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00006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1 - Fall 2020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0886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1 - Fall 2020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C4F0BCF0-D77D-4BAC-ACC6-E58E2771C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BA8BB17A-3886-437E-B029-FA39EB4C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FD7AEDA9-25F3-4EBC-AEFD-6D675442C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49582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1 - Fall 2020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5365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1 - Fall 2020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E431200A-E5F1-4F37-8164-2FFA693ECB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D5AB19BB-2DBF-4D3A-8459-E3D69AC6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75FB2E99-4EC2-4268-AB1B-CDAADA5B0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381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1 - Fall 2020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64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1 - Fall 2020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11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1 - Fall 2020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30BD98DE-0FE7-4EE7-BD09-E062E3DFF2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B23F4A9D-4298-4A99-BC78-A135ACB9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55F2F4FF-176B-4A6C-93AD-E9D9F50C6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4889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1 - Fall 2020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416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1 - Fall 2020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9F6BAA13-0830-4EAC-B836-D5C1707063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D51A3243-C799-46F9-AD23-9C216B88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27A667A7-0101-4FE5-B036-E06942A90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37825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1 - Fall 2020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="" xmlns:a16="http://schemas.microsoft.com/office/drawing/2014/main" id="{B7FA2FC1-303A-41AE-893E-D166CE77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="" xmlns:a16="http://schemas.microsoft.com/office/drawing/2014/main" id="{023F59A7-2729-4B8A-AAF9-7793D2677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4188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1 - Fall 2020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8672E4AF-E70B-4478-86F5-CE8AE7E854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E4FBBD37-7F67-4259-B493-0B636DB8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95BA5566-A5E0-4321-B599-BEB03BF1E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21315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1 - Fall 2020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="" xmlns:a16="http://schemas.microsoft.com/office/drawing/2014/main" id="{70DA433E-E19E-4759-8678-A4A2C1FD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="" xmlns:a16="http://schemas.microsoft.com/office/drawing/2014/main" id="{0C9783D8-1EF3-4B37-9ED6-215985DC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753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=""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4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8/27/2020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1 - Fall 2020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="" xmlns:a16="http://schemas.microsoft.com/office/drawing/2014/main" id="{B49A3FFB-6076-1A41-984A-4C785448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innhold 2">
            <a:extLst>
              <a:ext uri="{FF2B5EF4-FFF2-40B4-BE49-F238E27FC236}">
                <a16:creationId xmlns="" xmlns:a16="http://schemas.microsoft.com/office/drawing/2014/main" id="{CD73630F-A3D6-904E-99E5-08307F87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893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=""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8/27/2020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1 - Fall 2020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="" xmlns:a16="http://schemas.microsoft.com/office/drawing/2014/main" id="{4431F304-E76D-3146-964B-14DFE1E9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="" xmlns:a16="http://schemas.microsoft.com/office/drawing/2014/main" id="{4661CA4A-8E0E-8C49-BC3E-1A4B3C985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847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8/27/2020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1 - Fall 2020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="" xmlns:a16="http://schemas.microsoft.com/office/drawing/2014/main" id="{0B3AA98A-AB8C-42AF-A30A-D209CA99F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0537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7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0072502-4E4A-449F-AA2C-76A83E5B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C68B7CF3-00A0-472B-8D13-4F9BD4116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="" xmlns:a16="http://schemas.microsoft.com/office/drawing/2014/main" id="{6C8E5455-3D59-4FA3-A1BA-DEA033D3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8/27/2020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1 - Fall 2020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47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2FC42E7-C7B6-4BB1-8678-1916449E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="" xmlns:a16="http://schemas.microsoft.com/office/drawing/2014/main" id="{18FC5351-58AB-4694-B2C5-C21BBC38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8/27/2020</a:t>
            </a:r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="" xmlns:a16="http://schemas.microsoft.com/office/drawing/2014/main" id="{FD0D3338-C838-4294-B690-189DBEA7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1 - Fall 2020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="" xmlns:a16="http://schemas.microsoft.com/office/drawing/2014/main" id="{2A64C9D0-EBD5-4D33-BD7B-CCF2F5E1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3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="" xmlns:a16="http://schemas.microsoft.com/office/drawing/2014/main" id="{A03B7481-3688-4B04-B67E-23B7FD9F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8/27/2020</a:t>
            </a:r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="" xmlns:a16="http://schemas.microsoft.com/office/drawing/2014/main" id="{7F73DD26-4037-4A18-A05E-AA134B9D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1 - Fall 2020</a:t>
            </a: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="" xmlns:a16="http://schemas.microsoft.com/office/drawing/2014/main" id="{F496E061-70AD-45E6-B695-FC98F914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027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888D2398-FC0D-4E0C-B5AD-8C2E8FAF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C8449673-CC7C-4DA6-A417-52E1BA9E8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1 - Fall 2020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="" xmlns:a16="http://schemas.microsoft.com/office/drawing/2014/main" id="{A87EF4F6-FD80-4958-8E24-E370421914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355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="" xmlns:a16="http://schemas.microsoft.com/office/drawing/2014/main" id="{63F13CE7-7E72-49FD-9179-672195AA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31C6E529-3426-4CD8-8DE8-704A00260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D905DCFF-9452-43CA-A8F2-63B746EF6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3" y="6292742"/>
            <a:ext cx="1200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r>
              <a:rPr lang="en-US" smtClean="0"/>
              <a:t>8/27/2020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2F726A0-91AD-490D-8F7E-2F883D0BD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3500" y="6292742"/>
            <a:ext cx="6208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r>
              <a:rPr lang="en-US" smtClean="0"/>
              <a:t>Lecture 1 - Fall 2020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76EDB195-5C8F-492E-BE84-4A9C1B3F7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4303" y="6292742"/>
            <a:ext cx="859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="" xmlns:a16="http://schemas.microsoft.com/office/drawing/2014/main" id="{7BE4884A-7C66-4471-9DC2-28A0785C029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486" y="6256460"/>
            <a:ext cx="474315" cy="416546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="" xmlns:a16="http://schemas.microsoft.com/office/drawing/2014/main" id="{62334063-BE89-470A-9647-0823B61089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5" y="6293084"/>
            <a:ext cx="163343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1" r:id="rId4"/>
    <p:sldLayoutId id="2147483672" r:id="rId5"/>
    <p:sldLayoutId id="2147483670" r:id="rId6"/>
    <p:sldLayoutId id="2147483654" r:id="rId7"/>
    <p:sldLayoutId id="2147483655" r:id="rId8"/>
    <p:sldLayoutId id="2147483651" r:id="rId9"/>
    <p:sldLayoutId id="2147483674" r:id="rId10"/>
    <p:sldLayoutId id="2147483660" r:id="rId11"/>
    <p:sldLayoutId id="2147483675" r:id="rId12"/>
    <p:sldLayoutId id="2147483661" r:id="rId13"/>
    <p:sldLayoutId id="2147483676" r:id="rId14"/>
    <p:sldLayoutId id="2147483673" r:id="rId15"/>
    <p:sldLayoutId id="2147483677" r:id="rId16"/>
    <p:sldLayoutId id="2147483664" r:id="rId17"/>
    <p:sldLayoutId id="2147483678" r:id="rId18"/>
    <p:sldLayoutId id="2147483665" r:id="rId19"/>
    <p:sldLayoutId id="2147483679" r:id="rId20"/>
    <p:sldLayoutId id="2147483666" r:id="rId21"/>
    <p:sldLayoutId id="2147483680" r:id="rId22"/>
    <p:sldLayoutId id="2147483667" r:id="rId23"/>
    <p:sldLayoutId id="2147483681" r:id="rId24"/>
    <p:sldLayoutId id="2147483668" r:id="rId25"/>
    <p:sldLayoutId id="2147483682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A9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eftregisteret.no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b.no/" TargetMode="External"/><Relationship Id="rId2" Type="http://schemas.openxmlformats.org/officeDocument/2006/relationships/hyperlink" Target="http://www.kreftregisteret.n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mj.com/about-bmj/resources-readers/publications/epidemiology-uninitiate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Epidemiolog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1 - Fall 2020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Concepts </a:t>
            </a:r>
            <a:r>
              <a:rPr lang="en-US" smtClean="0"/>
              <a:t>of Epidemiology </a:t>
            </a:r>
            <a:r>
              <a:rPr lang="en-US" dirty="0" smtClean="0"/>
              <a:t>– Part 1</a:t>
            </a:r>
            <a:endParaRPr lang="en-US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Nina Gunnes</a:t>
            </a:r>
          </a:p>
          <a:p>
            <a:pPr marL="0" indent="0">
              <a:buNone/>
            </a:pPr>
            <a:r>
              <a:rPr lang="en-US" dirty="0" smtClean="0"/>
              <a:t>August 27, 2020</a:t>
            </a:r>
            <a:endParaRPr lang="en-US" dirty="0"/>
          </a:p>
        </p:txBody>
      </p:sp>
      <p:pic>
        <p:nvPicPr>
          <p:cNvPr id="7" name="Plassholder for bilde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" b="1463"/>
          <a:stretch>
            <a:fillRect/>
          </a:stretch>
        </p:blipFill>
        <p:spPr/>
      </p:pic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8/27/2020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942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10.1 in Aalen et al. (2006)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Incidence rate of malignant melanoma among women</a:t>
            </a:r>
          </a:p>
          <a:p>
            <a:pPr lvl="1"/>
            <a:r>
              <a:rPr lang="en-US" dirty="0" smtClean="0"/>
              <a:t>Data from the Cancer Registry of Norway (</a:t>
            </a:r>
            <a:r>
              <a:rPr lang="en-US" dirty="0" smtClean="0">
                <a:hlinkClick r:id="rId2"/>
              </a:rPr>
              <a:t>www.kreftregisteret.no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First time period: 1977–1981</a:t>
            </a:r>
          </a:p>
          <a:p>
            <a:pPr lvl="1"/>
            <a:r>
              <a:rPr lang="en-US" dirty="0" smtClean="0"/>
              <a:t>Number of new cases of malignant melanoma: 1,321</a:t>
            </a:r>
          </a:p>
          <a:p>
            <a:pPr lvl="1"/>
            <a:r>
              <a:rPr lang="en-US" dirty="0" smtClean="0"/>
              <a:t>Mean population of women (from Statistics Norway): 2,053,138</a:t>
            </a:r>
          </a:p>
          <a:p>
            <a:r>
              <a:rPr lang="en-US" dirty="0" smtClean="0"/>
              <a:t>Second time period</a:t>
            </a:r>
            <a:r>
              <a:rPr lang="en-US" smtClean="0"/>
              <a:t>: 1997–2001</a:t>
            </a:r>
            <a:endParaRPr lang="en-US" dirty="0" smtClean="0"/>
          </a:p>
          <a:p>
            <a:pPr lvl="1"/>
            <a:r>
              <a:rPr lang="en-US" dirty="0" smtClean="0"/>
              <a:t>Number of new cases of malignant melanoma: 2,559</a:t>
            </a:r>
          </a:p>
          <a:p>
            <a:pPr lvl="1"/>
            <a:r>
              <a:rPr lang="en-US" b="0" dirty="0" smtClean="0"/>
              <a:t>Mean population of women (from Statistics Norway): 2,252,622</a:t>
            </a:r>
            <a:endParaRPr lang="nb-NO" b="0" dirty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1 - Fall 2020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569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10.1 in Aalen et al. (2006),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Incidence </a:t>
                </a:r>
                <a:r>
                  <a:rPr lang="en-US" dirty="0"/>
                  <a:t>rate </a:t>
                </a:r>
                <a:r>
                  <a:rPr lang="en-US" dirty="0" smtClean="0"/>
                  <a:t>in 1977–1981: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nb-NO" i="1">
                            <a:latin typeface="Cambria Math"/>
                          </a:rPr>
                          <m:t>1,321</m:t>
                        </m:r>
                      </m:num>
                      <m:den>
                        <m:r>
                          <a:rPr lang="nb-NO" i="1">
                            <a:latin typeface="Cambria Math"/>
                          </a:rPr>
                          <m:t>2,053,138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×5</m:t>
                        </m:r>
                      </m:den>
                    </m:f>
                    <m:r>
                      <a:rPr lang="nb-NO" i="1">
                        <a:latin typeface="Cambria Math"/>
                      </a:rPr>
                      <m:t>=0.000129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12.9 new cases per 100,000 person-years</a:t>
                </a:r>
                <a:endParaRPr lang="en-US" dirty="0" smtClean="0"/>
              </a:p>
              <a:p>
                <a:r>
                  <a:rPr lang="en-US" dirty="0" smtClean="0"/>
                  <a:t>Incidence </a:t>
                </a:r>
                <a:r>
                  <a:rPr lang="en-US" dirty="0"/>
                  <a:t>rate </a:t>
                </a:r>
                <a:r>
                  <a:rPr lang="en-US" dirty="0" smtClean="0"/>
                  <a:t>in 1997–2001: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2</m:t>
                        </m:r>
                        <m:r>
                          <a:rPr lang="nb-NO" i="1">
                            <a:latin typeface="Cambria Math"/>
                          </a:rPr>
                          <m:t>,</m:t>
                        </m:r>
                        <m:r>
                          <a:rPr lang="nb-NO" b="0" i="1" smtClean="0">
                            <a:latin typeface="Cambria Math"/>
                          </a:rPr>
                          <m:t>559</m:t>
                        </m:r>
                      </m:num>
                      <m:den>
                        <m:r>
                          <a:rPr lang="nb-NO" i="1">
                            <a:latin typeface="Cambria Math"/>
                          </a:rPr>
                          <m:t>2,</m:t>
                        </m:r>
                        <m:r>
                          <a:rPr lang="nb-NO" b="0" i="1" smtClean="0">
                            <a:latin typeface="Cambria Math"/>
                          </a:rPr>
                          <m:t>2</m:t>
                        </m:r>
                        <m:r>
                          <a:rPr lang="nb-NO" i="1">
                            <a:latin typeface="Cambria Math"/>
                          </a:rPr>
                          <m:t>5</m:t>
                        </m:r>
                        <m:r>
                          <a:rPr lang="nb-NO" b="0" i="1" smtClean="0">
                            <a:latin typeface="Cambria Math"/>
                          </a:rPr>
                          <m:t>2</m:t>
                        </m:r>
                        <m:r>
                          <a:rPr lang="nb-NO" i="1">
                            <a:latin typeface="Cambria Math"/>
                          </a:rPr>
                          <m:t>,</m:t>
                        </m:r>
                        <m:r>
                          <a:rPr lang="nb-NO" b="0" i="1" smtClean="0">
                            <a:latin typeface="Cambria Math"/>
                          </a:rPr>
                          <m:t>622</m:t>
                        </m:r>
                        <m:r>
                          <a:rPr lang="nb-NO" i="1">
                            <a:latin typeface="Cambria Math"/>
                            <a:ea typeface="Cambria Math"/>
                          </a:rPr>
                          <m:t>×5</m:t>
                        </m:r>
                      </m:den>
                    </m:f>
                    <m:r>
                      <a:rPr lang="nb-NO" i="1">
                        <a:latin typeface="Cambria Math"/>
                      </a:rPr>
                      <m:t>=0.000</m:t>
                    </m:r>
                    <m:r>
                      <a:rPr lang="nb-NO" b="0" i="1" smtClean="0">
                        <a:latin typeface="Cambria Math"/>
                      </a:rPr>
                      <m:t>227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22.7 </a:t>
                </a:r>
                <a:r>
                  <a:rPr lang="en-US" dirty="0"/>
                  <a:t>new cases per 100,000 </a:t>
                </a:r>
                <a:r>
                  <a:rPr lang="en-US" dirty="0" smtClean="0"/>
                  <a:t>person-years</a:t>
                </a:r>
              </a:p>
              <a:p>
                <a:r>
                  <a:rPr lang="en-US" smtClean="0"/>
                  <a:t>Age-standardized </a:t>
                </a:r>
                <a:r>
                  <a:rPr lang="en-US" dirty="0" smtClean="0"/>
                  <a:t>incidence rates using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standard distribution</a:t>
                </a:r>
                <a:r>
                  <a:rPr lang="en-US" dirty="0" smtClean="0"/>
                  <a:t> of age</a:t>
                </a:r>
              </a:p>
              <a:p>
                <a:pPr lvl="1"/>
                <a:r>
                  <a:rPr lang="en-US" dirty="0" smtClean="0"/>
                  <a:t>In 1977–1981: </a:t>
                </a:r>
                <a:r>
                  <a:rPr lang="en-US" dirty="0"/>
                  <a:t>10.2 </a:t>
                </a:r>
                <a:r>
                  <a:rPr lang="en-US" dirty="0" smtClean="0"/>
                  <a:t>new cases per 100,000 person-years</a:t>
                </a:r>
              </a:p>
              <a:p>
                <a:pPr lvl="1"/>
                <a:r>
                  <a:rPr lang="en-US" dirty="0" smtClean="0"/>
                  <a:t>In 1997–2001 : 15.7 new cases per 100,000 person-years</a:t>
                </a:r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1 - Fall 2020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11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9000000" y="4590000"/>
            <a:ext cx="1980000" cy="54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200" b="0" dirty="0" smtClean="0"/>
              <a:t>The incidence rate 1.5 times higher after 20 years</a:t>
            </a:r>
          </a:p>
        </p:txBody>
      </p:sp>
      <p:sp>
        <p:nvSpPr>
          <p:cNvPr id="8" name="Rektangel 7"/>
          <p:cNvSpPr/>
          <p:nvPr/>
        </p:nvSpPr>
        <p:spPr>
          <a:xfrm>
            <a:off x="5796000" y="1764000"/>
            <a:ext cx="756000" cy="3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5400000" y="2160000"/>
            <a:ext cx="1224000" cy="3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6750000" y="2160000"/>
            <a:ext cx="216000" cy="3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5796000" y="2862000"/>
            <a:ext cx="756000" cy="3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5400000" y="3258000"/>
            <a:ext cx="1224000" cy="3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ktangel 12"/>
          <p:cNvSpPr/>
          <p:nvPr/>
        </p:nvSpPr>
        <p:spPr>
          <a:xfrm>
            <a:off x="6750000" y="3258000"/>
            <a:ext cx="216000" cy="3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10.2 in Aalen et al. (2006)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Women’s Lifestyle and Health Cohort Study (1991/92–1999)</a:t>
            </a:r>
          </a:p>
          <a:p>
            <a:pPr lvl="1"/>
            <a:r>
              <a:rPr lang="en-US" dirty="0"/>
              <a:t>Norwegian-Swedish study of risk factors for malignant melanoma</a:t>
            </a:r>
          </a:p>
          <a:p>
            <a:pPr lvl="1"/>
            <a:r>
              <a:rPr lang="en-US" dirty="0" smtClean="0"/>
              <a:t>Women aged 30–50 years</a:t>
            </a:r>
          </a:p>
          <a:p>
            <a:r>
              <a:rPr lang="en-US" dirty="0" smtClean="0"/>
              <a:t>Women followed to the </a:t>
            </a:r>
            <a:r>
              <a:rPr lang="en-US" u="sng" dirty="0" smtClean="0"/>
              <a:t>first occurring event</a:t>
            </a:r>
            <a:r>
              <a:rPr lang="en-US" dirty="0" smtClean="0"/>
              <a:t> after inclusion</a:t>
            </a:r>
            <a:endParaRPr lang="en-US" dirty="0"/>
          </a:p>
          <a:p>
            <a:pPr lvl="1"/>
            <a:r>
              <a:rPr lang="en-US" dirty="0" smtClean="0"/>
              <a:t>Emigration</a:t>
            </a:r>
          </a:p>
          <a:p>
            <a:pPr lvl="1"/>
            <a:r>
              <a:rPr lang="en-US" dirty="0" smtClean="0"/>
              <a:t>Death (whatever the cause)</a:t>
            </a:r>
          </a:p>
          <a:p>
            <a:pPr lvl="1"/>
            <a:r>
              <a:rPr lang="en-US" dirty="0" smtClean="0"/>
              <a:t>Diagnosis of malignant melanoma</a:t>
            </a:r>
          </a:p>
          <a:p>
            <a:pPr lvl="1"/>
            <a:r>
              <a:rPr lang="en-US" dirty="0" smtClean="0"/>
              <a:t>End of study (December 31, 1999)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1 - Fall 2020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987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10.2 in Aalen et al. (2006),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Number of included women: 106,379</a:t>
                </a:r>
              </a:p>
              <a:p>
                <a:pPr lvl="1"/>
                <a:r>
                  <a:rPr lang="en-US" dirty="0" smtClean="0"/>
                  <a:t>187 women diagnosed with malignant melanoma during follow-up</a:t>
                </a:r>
              </a:p>
              <a:p>
                <a:r>
                  <a:rPr lang="en-US" dirty="0" smtClean="0"/>
                  <a:t>Total person-time at risk: 866,668 person-years</a:t>
                </a:r>
              </a:p>
              <a:p>
                <a:r>
                  <a:rPr lang="en-US" dirty="0" smtClean="0"/>
                  <a:t>Incidence rate: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187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866,668</m:t>
                        </m:r>
                      </m:den>
                    </m:f>
                    <m:r>
                      <a:rPr lang="nb-NO" b="0" i="1" smtClean="0">
                        <a:latin typeface="Cambria Math"/>
                      </a:rPr>
                      <m:t>=0.00022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22 new cases per 100,000 person-years</a:t>
                </a:r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1 - Fall 2020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926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Prevalence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Proportion of diseased subjects in the population at a given time</a:t>
            </a:r>
          </a:p>
          <a:p>
            <a:pPr lvl="1"/>
            <a:r>
              <a:rPr lang="en-US" dirty="0" smtClean="0"/>
              <a:t>Number without a unit of measurement</a:t>
            </a:r>
          </a:p>
          <a:p>
            <a:r>
              <a:rPr lang="en-US" dirty="0" smtClean="0"/>
              <a:t>Complicated relationship with incidence rate and duration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1 - Fall 2020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14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Sylinder 6"/>
              <p:cNvSpPr txBox="1"/>
              <p:nvPr/>
            </p:nvSpPr>
            <p:spPr>
              <a:xfrm>
                <a:off x="5400000" y="720000"/>
                <a:ext cx="3233578" cy="47545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b-NO" sz="1200" b="0" i="0" smtClean="0">
                          <a:latin typeface="Cambria Math"/>
                        </a:rPr>
                        <m:t>Prevalence</m:t>
                      </m:r>
                      <m:r>
                        <m:rPr>
                          <m:nor/>
                        </m:rPr>
                        <a:rPr lang="nb-NO" sz="1200" b="0" i="0" smtClean="0"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nb-NO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b-NO" sz="1200" b="0" i="0" smtClean="0">
                              <a:latin typeface="Cambria Math"/>
                            </a:rPr>
                            <m:t>Number</m:t>
                          </m:r>
                          <m:r>
                            <m:rPr>
                              <m:nor/>
                            </m:rPr>
                            <a:rPr lang="nb-NO" sz="12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b-NO" sz="1200" b="0" i="0" smtClean="0">
                              <a:latin typeface="Cambria Math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nb-NO" sz="12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b-NO" sz="1200" b="0" i="0" smtClean="0">
                              <a:latin typeface="Cambria Math"/>
                            </a:rPr>
                            <m:t>cases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b-NO" sz="1200" b="0" i="0" smtClean="0">
                              <a:latin typeface="Cambria Math"/>
                            </a:rPr>
                            <m:t>Total</m:t>
                          </m:r>
                          <m:r>
                            <m:rPr>
                              <m:nor/>
                            </m:rPr>
                            <a:rPr lang="nb-NO" sz="12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b-NO" sz="1200" b="0" i="0" smtClean="0">
                              <a:latin typeface="Cambria Math"/>
                            </a:rPr>
                            <m:t>number</m:t>
                          </m:r>
                          <m:r>
                            <m:rPr>
                              <m:nor/>
                            </m:rPr>
                            <a:rPr lang="nb-NO" sz="12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b-NO" sz="1200" b="0" i="0" smtClean="0">
                              <a:latin typeface="Cambria Math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nb-NO" sz="12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b-NO" sz="1200" b="0" i="0" smtClean="0">
                              <a:latin typeface="Cambria Math"/>
                            </a:rPr>
                            <m:t>subjects</m:t>
                          </m:r>
                          <m:r>
                            <m:rPr>
                              <m:nor/>
                            </m:rPr>
                            <a:rPr lang="nb-NO" sz="12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b-NO" sz="1200" b="0" i="0" smtClean="0">
                              <a:latin typeface="Cambria Math"/>
                            </a:rPr>
                            <m:t>at</m:t>
                          </m:r>
                          <m:r>
                            <m:rPr>
                              <m:nor/>
                            </m:rPr>
                            <a:rPr lang="nb-NO" sz="12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b-NO" sz="1200" b="0" i="0" smtClean="0">
                              <a:latin typeface="Cambria Math"/>
                            </a:rPr>
                            <m:t>risk</m:t>
                          </m:r>
                        </m:den>
                      </m:f>
                    </m:oMath>
                  </m:oMathPara>
                </a14:m>
                <a:endParaRPr lang="en-US" sz="1200" b="0" dirty="0" smtClean="0"/>
              </a:p>
            </p:txBody>
          </p:sp>
        </mc:Choice>
        <mc:Fallback xmlns="">
          <p:sp>
            <p:nvSpPr>
              <p:cNvPr id="7" name="TekstSylin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0" y="720000"/>
                <a:ext cx="3233578" cy="475451"/>
              </a:xfrm>
              <a:prstGeom prst="rect">
                <a:avLst/>
              </a:prstGeom>
              <a:blipFill rotWithShape="1">
                <a:blip r:embed="rId2"/>
                <a:stretch>
                  <a:fillRect b="-250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kstSylinder 9"/>
          <p:cNvSpPr txBox="1"/>
          <p:nvPr/>
        </p:nvSpPr>
        <p:spPr>
          <a:xfrm>
            <a:off x="2880000" y="396000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r"/>
            <a:r>
              <a:rPr lang="en-US" sz="1600" b="1" dirty="0" smtClean="0"/>
              <a:t>Incidence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5400000" y="3600000"/>
            <a:ext cx="1440000" cy="1080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 smtClean="0"/>
              <a:t>Prevalence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7920000" y="378000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1600" b="1" dirty="0" smtClean="0"/>
              <a:t>Recovery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7920000" y="414000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1600" b="1" dirty="0" smtClean="0"/>
              <a:t>Death</a:t>
            </a:r>
          </a:p>
        </p:txBody>
      </p:sp>
      <p:cxnSp>
        <p:nvCxnSpPr>
          <p:cNvPr id="9" name="Rett pil 8"/>
          <p:cNvCxnSpPr/>
          <p:nvPr/>
        </p:nvCxnSpPr>
        <p:spPr>
          <a:xfrm>
            <a:off x="4320000" y="4140000"/>
            <a:ext cx="10800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 14"/>
          <p:cNvCxnSpPr/>
          <p:nvPr/>
        </p:nvCxnSpPr>
        <p:spPr>
          <a:xfrm>
            <a:off x="6840000" y="3960000"/>
            <a:ext cx="10800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pil 16"/>
          <p:cNvCxnSpPr/>
          <p:nvPr/>
        </p:nvCxnSpPr>
        <p:spPr>
          <a:xfrm>
            <a:off x="6840000" y="4320000"/>
            <a:ext cx="10800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Sylinder 17"/>
          <p:cNvSpPr txBox="1"/>
          <p:nvPr/>
        </p:nvSpPr>
        <p:spPr>
          <a:xfrm>
            <a:off x="4140000" y="5040000"/>
            <a:ext cx="396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Figure based on Coggon et al. (1997) and Aalen et al. (2006)</a:t>
            </a:r>
            <a:endParaRPr lang="en-US" sz="1200" b="0" dirty="0" smtClean="0"/>
          </a:p>
        </p:txBody>
      </p:sp>
    </p:spTree>
    <p:extLst>
      <p:ext uri="{BB962C8B-B14F-4D97-AF65-F5344CB8AC3E}">
        <p14:creationId xmlns:p14="http://schemas.microsoft.com/office/powerpoint/2010/main" val="264177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10.3 in Aalen et al. (2006)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Malignant melanoma in Norwegian men and women</a:t>
                </a:r>
              </a:p>
              <a:p>
                <a:pPr lvl="1"/>
                <a:r>
                  <a:rPr lang="en-US" dirty="0" smtClean="0"/>
                  <a:t>Data from the Cancer Registry of </a:t>
                </a:r>
                <a:r>
                  <a:rPr lang="en-US" dirty="0"/>
                  <a:t>Norway (</a:t>
                </a:r>
                <a:r>
                  <a:rPr lang="en-US" dirty="0" smtClean="0">
                    <a:hlinkClick r:id="rId2"/>
                  </a:rPr>
                  <a:t>www.kreftregisteret.no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lvl="1"/>
                <a:r>
                  <a:rPr lang="en-US" dirty="0" smtClean="0"/>
                  <a:t>Subjects diagnosed at some point and still alive as of 12.31.2001: 13,363</a:t>
                </a:r>
              </a:p>
              <a:p>
                <a:r>
                  <a:rPr lang="en-US" dirty="0" smtClean="0"/>
                  <a:t>Total population at the end of 2001 (</a:t>
                </a:r>
                <a:r>
                  <a:rPr lang="en-US" dirty="0" smtClean="0">
                    <a:hlinkClick r:id="rId3"/>
                  </a:rPr>
                  <a:t>www.ssb.no</a:t>
                </a:r>
                <a:r>
                  <a:rPr lang="en-US" dirty="0" smtClean="0"/>
                  <a:t>): 4,524,066</a:t>
                </a:r>
              </a:p>
              <a:p>
                <a:r>
                  <a:rPr lang="en-US" dirty="0" smtClean="0"/>
                  <a:t>Prevalence of malignant melanoma: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13,363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4,524,066</m:t>
                        </m:r>
                      </m:den>
                    </m:f>
                    <m:r>
                      <a:rPr lang="nb-NO" b="0" i="1" smtClean="0">
                        <a:latin typeface="Cambria Math"/>
                      </a:rPr>
                      <m:t>=0.0030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0.3% or 300 cases per 100,000 subjects (or inhabitants)</a:t>
                </a:r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1 - Fall 2020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716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Aalen OO, Frigessi A, Moger TA, Scheel I, Skovlund E, Veierød MB. 2006. </a:t>
            </a:r>
            <a:r>
              <a:rPr lang="en-US" i="1" dirty="0" err="1" smtClean="0"/>
              <a:t>Statistiske</a:t>
            </a:r>
            <a:r>
              <a:rPr lang="en-US" i="1" dirty="0" smtClean="0"/>
              <a:t> </a:t>
            </a:r>
            <a:r>
              <a:rPr lang="en-US" i="1" dirty="0" err="1" smtClean="0"/>
              <a:t>metoder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 smtClean="0"/>
              <a:t>medisin</a:t>
            </a:r>
            <a:r>
              <a:rPr lang="en-US" i="1" dirty="0" smtClean="0"/>
              <a:t> </a:t>
            </a:r>
            <a:r>
              <a:rPr lang="en-US" i="1" dirty="0" err="1" smtClean="0"/>
              <a:t>og</a:t>
            </a:r>
            <a:r>
              <a:rPr lang="en-US" i="1" dirty="0" smtClean="0"/>
              <a:t> </a:t>
            </a:r>
            <a:r>
              <a:rPr lang="en-US" i="1" dirty="0" err="1" smtClean="0"/>
              <a:t>helsefag</a:t>
            </a:r>
            <a:r>
              <a:rPr lang="en-US" dirty="0" smtClean="0"/>
              <a:t>. Oslo: Gyldendal </a:t>
            </a:r>
            <a:r>
              <a:rPr lang="en-US" dirty="0" err="1" smtClean="0"/>
              <a:t>akademisk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Coggon </a:t>
            </a:r>
            <a:r>
              <a:rPr lang="en-US" dirty="0"/>
              <a:t>D</a:t>
            </a:r>
            <a:r>
              <a:rPr lang="en-US" dirty="0" smtClean="0"/>
              <a:t>, Rose</a:t>
            </a:r>
            <a:r>
              <a:rPr lang="en-US" dirty="0"/>
              <a:t> </a:t>
            </a:r>
            <a:r>
              <a:rPr lang="en-US" dirty="0" smtClean="0"/>
              <a:t>G, Barker</a:t>
            </a:r>
            <a:r>
              <a:rPr lang="en-US" dirty="0"/>
              <a:t> DJP</a:t>
            </a:r>
            <a:r>
              <a:rPr lang="en-US" dirty="0" smtClean="0"/>
              <a:t>. </a:t>
            </a:r>
            <a:r>
              <a:rPr lang="en-US" i="1" dirty="0"/>
              <a:t>Epidemiology for the </a:t>
            </a:r>
            <a:r>
              <a:rPr lang="en-US" i="1" dirty="0" smtClean="0"/>
              <a:t>uninitiated</a:t>
            </a:r>
            <a:r>
              <a:rPr lang="en-US" dirty="0" smtClean="0"/>
              <a:t>. Fourth edition. Br Med J. </a:t>
            </a:r>
            <a:r>
              <a:rPr lang="en-US" dirty="0"/>
              <a:t>1997.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www.bmj.com/about-bmj/resources-readers/publications/epidemiology-uninitiated</a:t>
            </a:r>
            <a:r>
              <a:rPr lang="en-US" dirty="0" smtClean="0"/>
              <a:t>.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1 - Fall 2020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16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8/27/2020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45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epidemiology?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“Epidemiology is the study and analysis of the distribution (who, when, and where), patterns and determinants of health and disease conditions in defined populations.” </a:t>
            </a:r>
            <a:r>
              <a:rPr lang="en-US" sz="1600" dirty="0" smtClean="0">
                <a:hlinkClick r:id="rId2"/>
              </a:rPr>
              <a:t>https://en.wikipedia.org/wiki/Epidemiology</a:t>
            </a:r>
            <a:endParaRPr lang="en-US" sz="1600" dirty="0" smtClean="0"/>
          </a:p>
          <a:p>
            <a:r>
              <a:rPr lang="en-US" dirty="0" smtClean="0"/>
              <a:t>Study of diseases and other health outcomes</a:t>
            </a:r>
          </a:p>
          <a:p>
            <a:pPr lvl="1"/>
            <a:r>
              <a:rPr lang="en-US" dirty="0" smtClean="0"/>
              <a:t>Occurrence and distribution</a:t>
            </a:r>
          </a:p>
          <a:p>
            <a:pPr lvl="1"/>
            <a:r>
              <a:rPr lang="en-US" dirty="0" smtClean="0"/>
              <a:t>Course of disease</a:t>
            </a:r>
          </a:p>
          <a:p>
            <a:pPr lvl="1"/>
            <a:r>
              <a:rPr lang="en-US" dirty="0" smtClean="0"/>
              <a:t>Risk factors and causes</a:t>
            </a:r>
          </a:p>
          <a:p>
            <a:r>
              <a:rPr lang="en-US" smtClean="0"/>
              <a:t>The </a:t>
            </a:r>
            <a:r>
              <a:rPr lang="en-US" dirty="0" smtClean="0"/>
              <a:t>five Ws: who, what, when, where, and why?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1 - Fall 2020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973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epidemiology?, cont.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r>
              <a:rPr lang="en-US" dirty="0"/>
              <a:t>ot restricted to infectious diseases and </a:t>
            </a:r>
            <a:r>
              <a:rPr lang="en-US" dirty="0" smtClean="0"/>
              <a:t>epidemics</a:t>
            </a:r>
          </a:p>
          <a:p>
            <a:r>
              <a:rPr lang="en-US" dirty="0" smtClean="0"/>
              <a:t>Epidemiological data forming the basis of several activities</a:t>
            </a:r>
          </a:p>
          <a:p>
            <a:pPr lvl="1"/>
            <a:r>
              <a:rPr lang="en-US" dirty="0" smtClean="0"/>
              <a:t>Public health policy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isease prevention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linical work</a:t>
            </a:r>
          </a:p>
          <a:p>
            <a:r>
              <a:rPr lang="en-US" dirty="0" smtClean="0"/>
              <a:t>Relatively young science</a:t>
            </a:r>
          </a:p>
          <a:p>
            <a:pPr lvl="1"/>
            <a:r>
              <a:rPr lang="en-US" dirty="0" smtClean="0"/>
              <a:t>However, origin dating back several centuries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1 - Fall 2020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50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epidemiology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Dated back to the mid-20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Increased occurrences of cardiovascular diseases and cancer</a:t>
            </a:r>
          </a:p>
          <a:p>
            <a:pPr lvl="1"/>
            <a:r>
              <a:rPr lang="en-US" dirty="0" smtClean="0"/>
              <a:t>Development of new designs and analytical methods</a:t>
            </a:r>
          </a:p>
          <a:p>
            <a:pPr lvl="1"/>
            <a:r>
              <a:rPr lang="en-US" dirty="0" smtClean="0"/>
              <a:t>Study of diseases influenced by several factors over a long period of time</a:t>
            </a:r>
          </a:p>
          <a:p>
            <a:r>
              <a:rPr lang="en-US" dirty="0" smtClean="0"/>
              <a:t>Mainly </a:t>
            </a:r>
            <a:r>
              <a:rPr lang="en-US" smtClean="0"/>
              <a:t>observational studies</a:t>
            </a:r>
            <a:endParaRPr lang="en-US" dirty="0" smtClean="0"/>
          </a:p>
          <a:p>
            <a:pPr lvl="1"/>
            <a:r>
              <a:rPr lang="en-US" dirty="0" smtClean="0"/>
              <a:t>Experimental studies not always ethical (e.g., influence of tobacco or alcohol)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1 - Fall 2020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510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contributions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John Graunt in the 17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Introducing quantitative methods in epidemiology</a:t>
            </a:r>
          </a:p>
          <a:p>
            <a:pPr lvl="1"/>
            <a:r>
              <a:rPr lang="en-US" dirty="0" smtClean="0"/>
              <a:t>Analyzing mortality in London</a:t>
            </a:r>
          </a:p>
          <a:p>
            <a:pPr lvl="1"/>
            <a:r>
              <a:rPr lang="en-US" dirty="0" smtClean="0"/>
              <a:t>Pioneering work on the construction of lifetime tables</a:t>
            </a:r>
          </a:p>
          <a:p>
            <a:r>
              <a:rPr lang="en-US" dirty="0" smtClean="0"/>
              <a:t>William Farr in the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Responsible for health statistics in England and Wales</a:t>
            </a:r>
          </a:p>
          <a:p>
            <a:pPr lvl="1"/>
            <a:r>
              <a:rPr lang="en-US" dirty="0" smtClean="0"/>
              <a:t>Systematic collection and analysis of population data</a:t>
            </a:r>
          </a:p>
          <a:p>
            <a:pPr lvl="1"/>
            <a:r>
              <a:rPr lang="en-US" dirty="0" smtClean="0"/>
              <a:t>Providing new insight into the population’s health and diseases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1 - Fall 2020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06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contributions, cont.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John Snow in the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Studying the 1854 Broad Street cholera outbreak in Soho, London</a:t>
            </a:r>
          </a:p>
          <a:p>
            <a:pPr lvl="1"/>
            <a:r>
              <a:rPr lang="en-US" dirty="0" smtClean="0"/>
              <a:t>Mortality from cholera depending on the water supply</a:t>
            </a:r>
          </a:p>
          <a:p>
            <a:pPr lvl="1"/>
            <a:r>
              <a:rPr lang="en-US" dirty="0" smtClean="0"/>
              <a:t>Responsible for removing the handle of a public water pump on Broad Street</a:t>
            </a:r>
          </a:p>
          <a:p>
            <a:pPr lvl="1"/>
            <a:r>
              <a:rPr lang="en-US" dirty="0" smtClean="0"/>
              <a:t>Cholera transmitted in drinking water</a:t>
            </a:r>
          </a:p>
          <a:p>
            <a:r>
              <a:rPr lang="en-US" dirty="0" smtClean="0"/>
              <a:t>Sir Richard Doll and Sir A. Bradford Hill in 1954</a:t>
            </a:r>
          </a:p>
          <a:p>
            <a:pPr lvl="1"/>
            <a:r>
              <a:rPr lang="en-US" dirty="0" smtClean="0"/>
              <a:t>Follow-up of 40,000 British medical doctors in the British Doctors Study</a:t>
            </a:r>
          </a:p>
          <a:p>
            <a:pPr lvl="1"/>
            <a:r>
              <a:rPr lang="en-US" dirty="0" smtClean="0"/>
              <a:t>Association between smoking and lung cancer (and other diseases)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1 - Fall 2020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6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0" y="540000"/>
            <a:ext cx="1080000" cy="1440000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7740000" y="1980000"/>
            <a:ext cx="288000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/>
              <a:t>https://commons.wikimedia.org/wiki/File:John_Snow_memorial_and_pub.jpg</a:t>
            </a:r>
            <a:endParaRPr lang="en-US" sz="600" b="0" dirty="0" smtClean="0"/>
          </a:p>
        </p:txBody>
      </p:sp>
    </p:spTree>
    <p:extLst>
      <p:ext uri="{BB962C8B-B14F-4D97-AF65-F5344CB8AC3E}">
        <p14:creationId xmlns:p14="http://schemas.microsoft.com/office/powerpoint/2010/main" val="100910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contributions, cont.</a:t>
            </a:r>
            <a:endParaRPr lang="en-US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8/27/2020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1 - Fall 2020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7</a:t>
            </a:fld>
            <a:endParaRPr lang="nb-NO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558" y="1825625"/>
            <a:ext cx="2744883" cy="3660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744" y="1825625"/>
            <a:ext cx="2588511" cy="3660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23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 rate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Measures the disease frequency over a specified time period</a:t>
            </a:r>
          </a:p>
          <a:p>
            <a:r>
              <a:rPr lang="en-US" smtClean="0"/>
              <a:t>Number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new cases</a:t>
            </a:r>
            <a:r>
              <a:rPr lang="en-US" dirty="0" smtClean="0"/>
              <a:t> divided by the </a:t>
            </a:r>
            <a:r>
              <a:rPr lang="en-US" dirty="0" smtClean="0">
                <a:solidFill>
                  <a:srgbClr val="FF0000"/>
                </a:solidFill>
              </a:rPr>
              <a:t>total person-time</a:t>
            </a:r>
            <a:r>
              <a:rPr lang="en-US" dirty="0" smtClean="0"/>
              <a:t> at risk</a:t>
            </a:r>
          </a:p>
          <a:p>
            <a:pPr lvl="1"/>
            <a:r>
              <a:rPr lang="en-US" dirty="0" smtClean="0"/>
              <a:t>Number of new cases </a:t>
            </a:r>
            <a:r>
              <a:rPr lang="en-US" u="sng" dirty="0" smtClean="0"/>
              <a:t>per unit of time</a:t>
            </a:r>
          </a:p>
          <a:p>
            <a:pPr lvl="1"/>
            <a:r>
              <a:rPr lang="en-US" dirty="0" smtClean="0"/>
              <a:t>Total person-time equal to sum of time during which each subject is at risk</a:t>
            </a:r>
          </a:p>
          <a:p>
            <a:r>
              <a:rPr lang="en-US" dirty="0" smtClean="0"/>
              <a:t>Commonly age-standardized</a:t>
            </a:r>
          </a:p>
          <a:p>
            <a:pPr lvl="1"/>
            <a:r>
              <a:rPr lang="en-US" dirty="0" smtClean="0"/>
              <a:t>Comparable over time and between countries (different age distributions)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1 - Fall 2020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8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Sylinder 12"/>
              <p:cNvSpPr txBox="1"/>
              <p:nvPr/>
            </p:nvSpPr>
            <p:spPr>
              <a:xfrm>
                <a:off x="5400000" y="720000"/>
                <a:ext cx="2994731" cy="47448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b-NO" sz="1200" b="0" i="0" smtClean="0">
                          <a:latin typeface="Cambria Math"/>
                        </a:rPr>
                        <m:t>Incidence</m:t>
                      </m:r>
                      <m:r>
                        <m:rPr>
                          <m:nor/>
                        </m:rPr>
                        <a:rPr lang="nb-NO" sz="1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nb-NO" sz="1200" b="0" i="0" smtClean="0">
                          <a:latin typeface="Cambria Math"/>
                        </a:rPr>
                        <m:t>rate</m:t>
                      </m:r>
                      <m:r>
                        <m:rPr>
                          <m:nor/>
                        </m:rPr>
                        <a:rPr lang="nb-NO" sz="1200" b="0" i="0" smtClean="0"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nb-NO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b-NO" sz="1200" b="0" i="0" smtClean="0">
                              <a:latin typeface="Cambria Math"/>
                            </a:rPr>
                            <m:t>Number</m:t>
                          </m:r>
                          <m:r>
                            <m:rPr>
                              <m:nor/>
                            </m:rPr>
                            <a:rPr lang="nb-NO" sz="12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b-NO" sz="1200" b="0" i="0" smtClean="0">
                              <a:latin typeface="Cambria Math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nb-NO" sz="12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b-NO" sz="1200" b="0" i="0" smtClean="0">
                              <a:latin typeface="Cambria Math"/>
                            </a:rPr>
                            <m:t>new</m:t>
                          </m:r>
                          <m:r>
                            <m:rPr>
                              <m:nor/>
                            </m:rPr>
                            <a:rPr lang="nb-NO" sz="12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b-NO" sz="1200" b="0" i="0" smtClean="0">
                              <a:latin typeface="Cambria Math"/>
                            </a:rPr>
                            <m:t>cases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b-NO" sz="1200" b="0" i="0" smtClean="0">
                              <a:latin typeface="Cambria Math"/>
                            </a:rPr>
                            <m:t>Total</m:t>
                          </m:r>
                          <m:r>
                            <m:rPr>
                              <m:nor/>
                            </m:rPr>
                            <a:rPr lang="nb-NO" sz="12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b-NO" sz="1200" b="0" i="0" smtClean="0">
                              <a:latin typeface="Cambria Math"/>
                            </a:rPr>
                            <m:t>person</m:t>
                          </m:r>
                          <m:r>
                            <m:rPr>
                              <m:nor/>
                            </m:rPr>
                            <a:rPr lang="nb-NO" sz="1200" b="0" i="0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nb-NO" sz="1200" b="0" i="0" smtClean="0">
                              <a:latin typeface="Cambria Math"/>
                            </a:rPr>
                            <m:t>time</m:t>
                          </m:r>
                          <m:r>
                            <m:rPr>
                              <m:nor/>
                            </m:rPr>
                            <a:rPr lang="nb-NO" sz="12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b-NO" sz="1200" b="0" i="0" smtClean="0">
                              <a:latin typeface="Cambria Math"/>
                            </a:rPr>
                            <m:t>at</m:t>
                          </m:r>
                          <m:r>
                            <m:rPr>
                              <m:nor/>
                            </m:rPr>
                            <a:rPr lang="nb-NO" sz="12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b-NO" sz="1200" b="0" i="0" smtClean="0">
                              <a:latin typeface="Cambria Math"/>
                            </a:rPr>
                            <m:t>risk</m:t>
                          </m:r>
                        </m:den>
                      </m:f>
                    </m:oMath>
                  </m:oMathPara>
                </a14:m>
                <a:endParaRPr lang="en-US" sz="1200" b="0" dirty="0" smtClean="0"/>
              </a:p>
            </p:txBody>
          </p:sp>
        </mc:Choice>
        <mc:Fallback xmlns="">
          <p:sp>
            <p:nvSpPr>
              <p:cNvPr id="13" name="TekstSylinder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0" y="720000"/>
                <a:ext cx="2994731" cy="47448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 rate, cont.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00" y="1800000"/>
            <a:ext cx="360000" cy="360000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1 - Fall 2020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9</a:t>
            </a:fld>
            <a:endParaRPr lang="nb-NO"/>
          </a:p>
        </p:txBody>
      </p:sp>
      <p:cxnSp>
        <p:nvCxnSpPr>
          <p:cNvPr id="8" name="Rett pil 7"/>
          <p:cNvCxnSpPr/>
          <p:nvPr/>
        </p:nvCxnSpPr>
        <p:spPr>
          <a:xfrm>
            <a:off x="1440000" y="4860000"/>
            <a:ext cx="8640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 9"/>
          <p:cNvCxnSpPr/>
          <p:nvPr/>
        </p:nvCxnSpPr>
        <p:spPr>
          <a:xfrm>
            <a:off x="2160000" y="4500000"/>
            <a:ext cx="720000" cy="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pil 11"/>
          <p:cNvCxnSpPr/>
          <p:nvPr/>
        </p:nvCxnSpPr>
        <p:spPr>
          <a:xfrm>
            <a:off x="2880000" y="4500000"/>
            <a:ext cx="1440000" cy="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 13"/>
          <p:cNvCxnSpPr/>
          <p:nvPr/>
        </p:nvCxnSpPr>
        <p:spPr>
          <a:xfrm>
            <a:off x="4320000" y="4500000"/>
            <a:ext cx="1080000" cy="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 15"/>
          <p:cNvCxnSpPr/>
          <p:nvPr/>
        </p:nvCxnSpPr>
        <p:spPr>
          <a:xfrm>
            <a:off x="5400000" y="4500000"/>
            <a:ext cx="540000" cy="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pil 17"/>
          <p:cNvCxnSpPr/>
          <p:nvPr/>
        </p:nvCxnSpPr>
        <p:spPr>
          <a:xfrm>
            <a:off x="5940000" y="4500000"/>
            <a:ext cx="1620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pil 19"/>
          <p:cNvCxnSpPr/>
          <p:nvPr/>
        </p:nvCxnSpPr>
        <p:spPr>
          <a:xfrm>
            <a:off x="7560000" y="4500000"/>
            <a:ext cx="1080000" cy="0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pil 21"/>
          <p:cNvCxnSpPr/>
          <p:nvPr/>
        </p:nvCxnSpPr>
        <p:spPr>
          <a:xfrm>
            <a:off x="8640000" y="4500000"/>
            <a:ext cx="720000" cy="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pil 22"/>
          <p:cNvCxnSpPr/>
          <p:nvPr/>
        </p:nvCxnSpPr>
        <p:spPr>
          <a:xfrm>
            <a:off x="8280000" y="1980000"/>
            <a:ext cx="720000" cy="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pil 23"/>
          <p:cNvCxnSpPr/>
          <p:nvPr/>
        </p:nvCxnSpPr>
        <p:spPr>
          <a:xfrm>
            <a:off x="5220000" y="2340000"/>
            <a:ext cx="1440000" cy="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pil 24"/>
          <p:cNvCxnSpPr/>
          <p:nvPr/>
        </p:nvCxnSpPr>
        <p:spPr>
          <a:xfrm>
            <a:off x="3060000" y="2700000"/>
            <a:ext cx="1080000" cy="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pil 25"/>
          <p:cNvCxnSpPr/>
          <p:nvPr/>
        </p:nvCxnSpPr>
        <p:spPr>
          <a:xfrm>
            <a:off x="4500000" y="3060000"/>
            <a:ext cx="540000" cy="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pil 26"/>
          <p:cNvCxnSpPr/>
          <p:nvPr/>
        </p:nvCxnSpPr>
        <p:spPr>
          <a:xfrm>
            <a:off x="6840000" y="3420000"/>
            <a:ext cx="16200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pil 27"/>
          <p:cNvCxnSpPr/>
          <p:nvPr/>
        </p:nvCxnSpPr>
        <p:spPr>
          <a:xfrm>
            <a:off x="3780000" y="3780000"/>
            <a:ext cx="1080000" cy="0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pil 28"/>
          <p:cNvCxnSpPr/>
          <p:nvPr/>
        </p:nvCxnSpPr>
        <p:spPr>
          <a:xfrm>
            <a:off x="6480000" y="4140000"/>
            <a:ext cx="720000" cy="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2160000"/>
            <a:ext cx="360000" cy="360000"/>
          </a:xfrm>
          <a:prstGeom prst="rect">
            <a:avLst/>
          </a:prstGeom>
        </p:spPr>
      </p:pic>
      <p:pic>
        <p:nvPicPr>
          <p:cNvPr id="30" name="Bild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3600000"/>
            <a:ext cx="360000" cy="360000"/>
          </a:xfrm>
          <a:prstGeom prst="rect">
            <a:avLst/>
          </a:prstGeom>
        </p:spPr>
      </p:pic>
      <p:pic>
        <p:nvPicPr>
          <p:cNvPr id="31" name="Plassholder for innhold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520000"/>
            <a:ext cx="360000" cy="360000"/>
          </a:xfrm>
          <a:prstGeom prst="rect">
            <a:avLst/>
          </a:prstGeom>
        </p:spPr>
      </p:pic>
      <p:pic>
        <p:nvPicPr>
          <p:cNvPr id="32" name="Plassholder for innhold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0" y="3240000"/>
            <a:ext cx="360000" cy="360000"/>
          </a:xfrm>
          <a:prstGeom prst="rect">
            <a:avLst/>
          </a:prstGeom>
        </p:spPr>
      </p:pic>
      <p:pic>
        <p:nvPicPr>
          <p:cNvPr id="33" name="Plassholder for innhold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00" y="3960000"/>
            <a:ext cx="360000" cy="360000"/>
          </a:xfrm>
          <a:prstGeom prst="rect">
            <a:avLst/>
          </a:prstGeom>
        </p:spPr>
      </p:pic>
      <p:pic>
        <p:nvPicPr>
          <p:cNvPr id="34" name="Plassholder for innhold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2880000"/>
            <a:ext cx="360000" cy="360000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10080000" y="4680000"/>
            <a:ext cx="540000" cy="36000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0" dirty="0" smtClean="0"/>
              <a:t>time</a:t>
            </a:r>
            <a:endParaRPr lang="en-US" sz="1200" b="0" dirty="0" smtClean="0"/>
          </a:p>
        </p:txBody>
      </p:sp>
      <p:sp>
        <p:nvSpPr>
          <p:cNvPr id="13" name="Rektangel 12"/>
          <p:cNvSpPr/>
          <p:nvPr/>
        </p:nvSpPr>
        <p:spPr>
          <a:xfrm>
            <a:off x="5040000" y="1980000"/>
            <a:ext cx="2340000" cy="7200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ktangel 34"/>
          <p:cNvSpPr/>
          <p:nvPr/>
        </p:nvSpPr>
        <p:spPr>
          <a:xfrm>
            <a:off x="3600000" y="3420000"/>
            <a:ext cx="1980000" cy="7200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Rektangel 35"/>
          <p:cNvSpPr/>
          <p:nvPr/>
        </p:nvSpPr>
        <p:spPr>
          <a:xfrm>
            <a:off x="1980000" y="4320000"/>
            <a:ext cx="7560000" cy="3600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9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OUS - Overordnet – E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solidFill>
            <a:srgbClr val="FF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b="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US - Overordnet – ENG" id="{44D42A80-F62D-4E34-9289-0887D229E6EA}" vid="{F6CE70A2-DB41-43F6-942C-BCA637D97F5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OUS - Overordnet – ENG</Template>
  <TotalTime>13546</TotalTime>
  <Words>968</Words>
  <Application>Microsoft Office PowerPoint</Application>
  <PresentationFormat>Egendefinert</PresentationFormat>
  <Paragraphs>156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7" baseType="lpstr">
      <vt:lpstr>OUS - Overordnet – ENG</vt:lpstr>
      <vt:lpstr>Basic Concepts of Epidemiology – Part 1</vt:lpstr>
      <vt:lpstr>What is epidemiology?</vt:lpstr>
      <vt:lpstr>What is epidemiology?, cont.</vt:lpstr>
      <vt:lpstr>Modern epidemiology</vt:lpstr>
      <vt:lpstr>Important contributions</vt:lpstr>
      <vt:lpstr>Important contributions, cont.</vt:lpstr>
      <vt:lpstr>Important contributions, cont.</vt:lpstr>
      <vt:lpstr>Incidence rate</vt:lpstr>
      <vt:lpstr>Incidence rate, cont.</vt:lpstr>
      <vt:lpstr>Example 10.1 in Aalen et al. (2006)</vt:lpstr>
      <vt:lpstr>Example 10.1 in Aalen et al. (2006), cont.</vt:lpstr>
      <vt:lpstr>Example 10.2 in Aalen et al. (2006)</vt:lpstr>
      <vt:lpstr>Example 10.2 in Aalen et al. (2006), cont.</vt:lpstr>
      <vt:lpstr>Prevalence</vt:lpstr>
      <vt:lpstr>Example 10.3 in Aalen et al. (2006)</vt:lpstr>
      <vt:lpstr>References</vt:lpstr>
    </vt:vector>
  </TitlesOfParts>
  <Company>Oslo universitetssykehus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Nina Gunnes</dc:creator>
  <cp:lastModifiedBy>Nina Gunnes</cp:lastModifiedBy>
  <cp:revision>2310</cp:revision>
  <cp:lastPrinted>2019-09-03T08:42:04Z</cp:lastPrinted>
  <dcterms:created xsi:type="dcterms:W3CDTF">2019-06-26T08:58:56Z</dcterms:created>
  <dcterms:modified xsi:type="dcterms:W3CDTF">2020-08-27T07:40:41Z</dcterms:modified>
</cp:coreProperties>
</file>